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0D4B1409-2D45-4AEE-8AEE-8682BD19C8C4}" type="datetimeFigureOut">
              <a:rPr lang="en-US" smtClean="0"/>
              <a:pPr/>
              <a:t>7/26/2018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A1A98FF5-33DC-4660-A7CA-8179B1062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4176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3352-6DEA-40F0-B37C-1B963570DA49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005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7201-0737-470D-A67F-4C906D2B2661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036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30B7-9A7A-4517-81F4-782B215D6491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174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0F2B-B3AD-4C08-BF81-68598D14FB70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686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0B67-67AB-4C71-BB9F-4E6328C87616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068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5E17-BFC0-4211-9C49-A9277F284038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060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D223-4B88-443F-98DF-138377E2EF15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239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DA5D-32EE-4B89-A760-134D1A63A85C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244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FD43-AE1B-4B86-96F3-B354A28442CF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38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BBC2-B422-4D2F-9024-BF171797FA46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525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5EAE-1155-4AED-883F-B9315A2F59DE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430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50BDD-0F0D-4C5F-84FD-45D4C0DD2BCA}" type="datetime1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3CDE9-C739-4D67-A6A2-ACD506F7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475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AAUW BOARD OF DIRECTORS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05000"/>
            <a:ext cx="6400800" cy="44196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1200" b="1" dirty="0" smtClean="0">
                <a:solidFill>
                  <a:schemeClr val="tx1"/>
                </a:solidFill>
              </a:rPr>
              <a:t>3-year staggered terms:</a:t>
            </a:r>
          </a:p>
          <a:p>
            <a:pPr marL="1600200" lvl="1" indent="-1143000" algn="l">
              <a:buFont typeface="Arial" panose="020B0604020202020204" pitchFamily="34" charset="0"/>
              <a:buChar char="•"/>
            </a:pPr>
            <a:r>
              <a:rPr lang="en-US" sz="9200" b="1" dirty="0" smtClean="0">
                <a:solidFill>
                  <a:schemeClr val="tx1"/>
                </a:solidFill>
              </a:rPr>
              <a:t>In 2019 elect 4 directors for 1-year term </a:t>
            </a:r>
          </a:p>
          <a:p>
            <a:pPr marL="1600200" lvl="1" indent="-1143000" algn="l">
              <a:buFont typeface="Arial" panose="020B0604020202020204" pitchFamily="34" charset="0"/>
              <a:buChar char="•"/>
            </a:pPr>
            <a:r>
              <a:rPr lang="en-US" sz="9200" b="1" dirty="0" smtClean="0">
                <a:solidFill>
                  <a:schemeClr val="tx1"/>
                </a:solidFill>
              </a:rPr>
              <a:t>Elect board chair, vice chair, and 2 directors for 2-year terms </a:t>
            </a:r>
          </a:p>
          <a:p>
            <a:pPr marL="1600200" lvl="1" indent="-1143000" algn="l">
              <a:buFont typeface="Arial" panose="020B0604020202020204" pitchFamily="34" charset="0"/>
              <a:buChar char="•"/>
            </a:pPr>
            <a:r>
              <a:rPr lang="en-US" sz="9200" b="1" dirty="0" smtClean="0">
                <a:solidFill>
                  <a:schemeClr val="tx1"/>
                </a:solidFill>
              </a:rPr>
              <a:t>Elect 4 directors for 3-year terms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1143000" indent="-1143000" algn="l">
              <a:buFont typeface="Arial" panose="020B0604020202020204" pitchFamily="34" charset="0"/>
              <a:buChar char="•"/>
            </a:pPr>
            <a:endParaRPr lang="en-US" sz="9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9600" b="1" dirty="0" smtClean="0">
                <a:solidFill>
                  <a:schemeClr val="tx1"/>
                </a:solidFill>
              </a:rPr>
              <a:t>Also board appoints 3 additional directors for 1, 2, and 3-year terms for total 15 board members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endParaRPr lang="en-US" sz="9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9600" b="1" dirty="0" smtClean="0">
                <a:solidFill>
                  <a:schemeClr val="tx1"/>
                </a:solidFill>
              </a:rPr>
              <a:t>Beginning 2020, each elected and appointed director serve 3-year terms; all AAUW members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2379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STRATEGIC PLAN PILLARS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&amp; TRAINING</a:t>
            </a:r>
          </a:p>
          <a:p>
            <a:r>
              <a:rPr lang="en-US" dirty="0" smtClean="0"/>
              <a:t>ECONOMIC SECURITY</a:t>
            </a:r>
          </a:p>
          <a:p>
            <a:r>
              <a:rPr lang="en-US" dirty="0" smtClean="0"/>
              <a:t>LEADERSHIP</a:t>
            </a:r>
          </a:p>
          <a:p>
            <a:r>
              <a:rPr lang="en-US" dirty="0" smtClean="0"/>
              <a:t>GOVERNANCE &amp; SUSTAINABILITY</a:t>
            </a:r>
          </a:p>
          <a:p>
            <a:pPr marL="0" indent="0">
              <a:buNone/>
            </a:pPr>
            <a:r>
              <a:rPr lang="en-US" dirty="0" smtClean="0"/>
              <a:t>The key is interrelationship:  Education &amp; Training leads directly into our Economic Security, leading right into Leadership.  And all three require good Governance &amp; Sustainability.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5506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EDUCATION &amp; TRAINING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Goal A:  Champion equal access to all levels and fields of education.</a:t>
            </a:r>
          </a:p>
          <a:p>
            <a:r>
              <a:rPr lang="en-US" sz="3600" dirty="0" smtClean="0"/>
              <a:t>Goal B:  Ensure education at every level is free from sex discrimination.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075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ECONOMIC SECURITY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A:  Achieve pay equity by 2030.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Train 10 million women in salary 	negotiations by 2022</a:t>
            </a:r>
          </a:p>
          <a:p>
            <a:r>
              <a:rPr lang="en-US" dirty="0" smtClean="0"/>
              <a:t>Goal B:  Create inclusive career pathways for women, free of systemic barriers and biases, to attain economic security.</a:t>
            </a:r>
          </a:p>
          <a:p>
            <a:r>
              <a:rPr lang="en-US" dirty="0" smtClean="0"/>
              <a:t>Goal C:  Deepen women’s retirement security and quality of life.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6830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GOVERNANCE &amp; SUSTAINABILITY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Goal A:  Implement best practices in governance, inclusion, and organizational functioning.</a:t>
            </a:r>
          </a:p>
          <a:p>
            <a:r>
              <a:rPr lang="en-US" dirty="0" smtClean="0"/>
              <a:t>Goal B:  Enhance financial sustainability by increasing and diversifying revenue.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675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LEADERSHIP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Goal A:  Bolster the participation of girls and women in leadership roles throughout their lives.</a:t>
            </a:r>
          </a:p>
          <a:p>
            <a:endParaRPr lang="en-US" sz="3600" dirty="0"/>
          </a:p>
          <a:p>
            <a:r>
              <a:rPr lang="en-US" sz="3600" dirty="0" smtClean="0"/>
              <a:t>Goal B:  Advance the number of women in leadership, particularly in education and non-profit organizations.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9597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IMPLEMENTING THE PLAN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Can’t take on every goal at the same time</a:t>
            </a:r>
          </a:p>
          <a:p>
            <a:r>
              <a:rPr lang="en-US" dirty="0" smtClean="0"/>
              <a:t>Won’t ignore other pillars but won’t take on efforts that we can’t afford or don’t have the capacity to accomplish</a:t>
            </a:r>
          </a:p>
          <a:p>
            <a:r>
              <a:rPr lang="en-US" dirty="0" smtClean="0"/>
              <a:t>Already focusing on some of the Economic Security goals, including work to train 10 million women in salary negotiation by 2022.</a:t>
            </a:r>
          </a:p>
          <a:p>
            <a:r>
              <a:rPr lang="en-US" dirty="0" smtClean="0"/>
              <a:t>Want each state/branch to help reach that goal</a:t>
            </a:r>
          </a:p>
          <a:p>
            <a:r>
              <a:rPr lang="en-US" dirty="0" smtClean="0"/>
              <a:t>Why </a:t>
            </a:r>
            <a:r>
              <a:rPr lang="en-US" dirty="0" err="1" smtClean="0"/>
              <a:t>StartSmart</a:t>
            </a:r>
            <a:r>
              <a:rPr lang="en-US" dirty="0" smtClean="0"/>
              <a:t>/</a:t>
            </a:r>
            <a:r>
              <a:rPr lang="en-US" dirty="0" err="1" smtClean="0"/>
              <a:t>WorkSmart</a:t>
            </a:r>
            <a:r>
              <a:rPr lang="en-US" dirty="0" smtClean="0"/>
              <a:t>?  Unique AAUW niche.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0927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WHERE DOES MONEY COME FROM?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15% member dues (branch, state, and national members)</a:t>
            </a:r>
          </a:p>
          <a:p>
            <a:r>
              <a:rPr lang="en-US" dirty="0" smtClean="0"/>
              <a:t>40% contributions (members, non-member supporters, corporations, foundations, planned gifts, etc.)</a:t>
            </a:r>
          </a:p>
          <a:p>
            <a:r>
              <a:rPr lang="en-US" dirty="0" smtClean="0"/>
              <a:t>41% investment income</a:t>
            </a:r>
          </a:p>
          <a:p>
            <a:r>
              <a:rPr lang="en-US" dirty="0" smtClean="0"/>
              <a:t>4% income from </a:t>
            </a:r>
            <a:r>
              <a:rPr lang="en-US" dirty="0" err="1" smtClean="0"/>
              <a:t>StartSmart</a:t>
            </a:r>
            <a:r>
              <a:rPr lang="en-US" dirty="0" smtClean="0"/>
              <a:t>/</a:t>
            </a:r>
            <a:r>
              <a:rPr lang="en-US" dirty="0" err="1" smtClean="0"/>
              <a:t>WorkSmart</a:t>
            </a:r>
            <a:r>
              <a:rPr lang="en-US" dirty="0" smtClean="0"/>
              <a:t> licenses, NCCWSL, and Shop AAUW</a:t>
            </a:r>
          </a:p>
          <a:p>
            <a:r>
              <a:rPr lang="en-US" dirty="0" smtClean="0"/>
              <a:t>2% rent from leasing out some of the offices on AAUW’s 3 floors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468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ISN’T NEW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Education and training</a:t>
            </a:r>
          </a:p>
          <a:p>
            <a:r>
              <a:rPr lang="en-US" dirty="0" smtClean="0"/>
              <a:t>Economic security</a:t>
            </a:r>
          </a:p>
          <a:p>
            <a:r>
              <a:rPr lang="en-US" dirty="0" smtClean="0"/>
              <a:t>Leadership </a:t>
            </a:r>
          </a:p>
          <a:p>
            <a:pPr marL="0" indent="0">
              <a:buNone/>
            </a:pPr>
            <a:r>
              <a:rPr lang="en-US" dirty="0" smtClean="0"/>
              <a:t>All of these are AAUW’s historical priority areas.</a:t>
            </a:r>
          </a:p>
          <a:p>
            <a:pPr marL="0" indent="0">
              <a:buNone/>
            </a:pPr>
            <a:r>
              <a:rPr lang="en-US" dirty="0" smtClean="0"/>
              <a:t>Since our founding, education has been the core focus: from preschool to postgrad, vocational, lifelong learning, and career development to help women thrive.</a:t>
            </a:r>
          </a:p>
          <a:p>
            <a:pPr marL="457200" lvl="1" indent="0"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9369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STAYS THE SAME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MISSION:  To advance gender equity for women and girls through research, education, and advocacy</a:t>
            </a:r>
          </a:p>
          <a:p>
            <a:r>
              <a:rPr lang="en-US" dirty="0" smtClean="0"/>
              <a:t>VISION:  Equity for all</a:t>
            </a:r>
          </a:p>
          <a:p>
            <a:r>
              <a:rPr lang="en-US" dirty="0" smtClean="0"/>
              <a:t>VALUES:</a:t>
            </a:r>
          </a:p>
          <a:p>
            <a:pPr lvl="1"/>
            <a:r>
              <a:rPr lang="en-US" sz="3200" dirty="0" smtClean="0"/>
              <a:t>Nonpartisan</a:t>
            </a:r>
          </a:p>
          <a:p>
            <a:pPr lvl="1"/>
            <a:r>
              <a:rPr lang="en-US" sz="3200" dirty="0" smtClean="0"/>
              <a:t>Fact-based</a:t>
            </a:r>
          </a:p>
          <a:p>
            <a:pPr lvl="1"/>
            <a:r>
              <a:rPr lang="en-US" sz="3200" dirty="0" smtClean="0"/>
              <a:t>Integrity</a:t>
            </a:r>
          </a:p>
          <a:p>
            <a:pPr lvl="1"/>
            <a:r>
              <a:rPr lang="en-US" sz="3200" dirty="0" smtClean="0"/>
              <a:t>Inclusion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08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DOES IT MEAN FOR US?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Elections every year</a:t>
            </a:r>
          </a:p>
          <a:p>
            <a:r>
              <a:rPr lang="en-US" dirty="0" smtClean="0"/>
              <a:t>Possibility also for bylaws amendments, resolutions, and/or amendments to the Public Policy Priorities each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9281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NEW STAFF STRUCTURE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KIM CHURCHES (CEO)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4 Senior VPs plus Managing Director/Chief of Staff</a:t>
            </a:r>
          </a:p>
          <a:p>
            <a:r>
              <a:rPr lang="en-US" dirty="0" smtClean="0"/>
              <a:t>Fellowships &amp; Programs; Communications &amp; External Relations; Advancement &amp; Partnerships; and Public Policy &amp; Research</a:t>
            </a:r>
          </a:p>
          <a:p>
            <a:r>
              <a:rPr lang="en-US" dirty="0" smtClean="0"/>
              <a:t>Work across instead of in silos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1539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FELLOWSHIPS &amp; PROGRAMS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Senior VP Gloria Blackwell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Fellowships &amp; Grants:  Gloria Blackwell</a:t>
            </a:r>
          </a:p>
          <a:p>
            <a:r>
              <a:rPr lang="en-US" dirty="0" smtClean="0"/>
              <a:t>NCCWSL:  Meg Waring</a:t>
            </a:r>
          </a:p>
          <a:p>
            <a:r>
              <a:rPr lang="en-US" dirty="0" err="1" smtClean="0"/>
              <a:t>StartSmart</a:t>
            </a:r>
            <a:r>
              <a:rPr lang="en-US" dirty="0" smtClean="0"/>
              <a:t>/</a:t>
            </a:r>
            <a:r>
              <a:rPr lang="en-US" dirty="0" err="1" smtClean="0"/>
              <a:t>WorkSmart</a:t>
            </a:r>
            <a:r>
              <a:rPr lang="en-US" dirty="0" smtClean="0"/>
              <a:t>:  Abigail Lewis and </a:t>
            </a:r>
            <a:r>
              <a:rPr lang="en-US" smtClean="0"/>
              <a:t>Jesse Rausch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602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COMMUNICATIONS &amp; EXTERNAL RELATIONS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Senior VP Laura Segal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Senior Website Manager:  Peggy Woods Clark</a:t>
            </a:r>
          </a:p>
          <a:p>
            <a:r>
              <a:rPr lang="en-US" dirty="0" smtClean="0"/>
              <a:t>Site Resources:  </a:t>
            </a:r>
            <a:r>
              <a:rPr lang="en-US" dirty="0" err="1" smtClean="0"/>
              <a:t>Cyrenna</a:t>
            </a:r>
            <a:r>
              <a:rPr lang="en-US" dirty="0" smtClean="0"/>
              <a:t> Cooper</a:t>
            </a:r>
          </a:p>
          <a:p>
            <a:r>
              <a:rPr lang="en-US" dirty="0" smtClean="0"/>
              <a:t>Outlook, publications, digital and social media, media relations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3661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ADVANCEMENT &amp; PARTNERSHIPS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US" dirty="0" smtClean="0"/>
              <a:t>Senior VP Kendra Davis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Director Major &amp; Planned Giving:  Heather Miller</a:t>
            </a:r>
          </a:p>
          <a:p>
            <a:r>
              <a:rPr lang="en-US" dirty="0" smtClean="0"/>
              <a:t>Deputy Director, Advancement:  </a:t>
            </a:r>
            <a:r>
              <a:rPr lang="en-US" dirty="0" err="1" smtClean="0"/>
              <a:t>Tremayne</a:t>
            </a:r>
            <a:r>
              <a:rPr lang="en-US" dirty="0" smtClean="0"/>
              <a:t> Parquet (also senior manager Individual Giving)</a:t>
            </a:r>
          </a:p>
          <a:p>
            <a:r>
              <a:rPr lang="en-US" dirty="0" smtClean="0"/>
              <a:t>Director, Member Experience (being filled)</a:t>
            </a:r>
          </a:p>
          <a:p>
            <a:r>
              <a:rPr lang="en-US" dirty="0" smtClean="0"/>
              <a:t>Deputy Director, Member Experience:  Claudia Richards</a:t>
            </a:r>
          </a:p>
          <a:p>
            <a:r>
              <a:rPr lang="en-US" dirty="0" smtClean="0"/>
              <a:t>Senior Manager, Connect:  Angela Cooper</a:t>
            </a:r>
          </a:p>
          <a:p>
            <a:r>
              <a:rPr lang="en-US" dirty="0" smtClean="0"/>
              <a:t>VP Strategic Partnerships (Corporate and Foundations):  Deborah </a:t>
            </a:r>
            <a:r>
              <a:rPr lang="en-US" dirty="0" err="1" smtClean="0"/>
              <a:t>Lucci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8043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PUBLIC POLICY &amp; RESEARCH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Senior VP Debra </a:t>
            </a:r>
            <a:r>
              <a:rPr lang="en-US" dirty="0" err="1" smtClean="0"/>
              <a:t>Vagins</a:t>
            </a:r>
            <a:endParaRPr lang="en-US" dirty="0" smtClean="0"/>
          </a:p>
          <a:p>
            <a:r>
              <a:rPr lang="en-US" dirty="0" smtClean="0"/>
              <a:t>Director, Federal Policy:  Anne </a:t>
            </a:r>
            <a:r>
              <a:rPr lang="en-US" dirty="0" err="1" smtClean="0"/>
              <a:t>Hedgepeth</a:t>
            </a:r>
            <a:endParaRPr lang="en-US" dirty="0" smtClean="0"/>
          </a:p>
          <a:p>
            <a:r>
              <a:rPr lang="en-US" dirty="0" smtClean="0"/>
              <a:t>Lobby Corps:  Pam Yuen</a:t>
            </a:r>
            <a:endParaRPr lang="en-US" dirty="0"/>
          </a:p>
          <a:p>
            <a:r>
              <a:rPr lang="en-US" dirty="0" smtClean="0"/>
              <a:t>Grassroots Advocacy Manager:  Elizabeth Holden</a:t>
            </a:r>
          </a:p>
          <a:p>
            <a:r>
              <a:rPr lang="en-US" dirty="0" smtClean="0"/>
              <a:t>Legal Advocacy Fund (LAF) Manager:  </a:t>
            </a:r>
            <a:r>
              <a:rPr lang="en-US" dirty="0" err="1" smtClean="0"/>
              <a:t>Ebonee</a:t>
            </a:r>
            <a:r>
              <a:rPr lang="en-US" dirty="0" smtClean="0"/>
              <a:t> Avery-Washington</a:t>
            </a:r>
          </a:p>
          <a:p>
            <a:r>
              <a:rPr lang="en-US" dirty="0" smtClean="0"/>
              <a:t>State Policy Counsel:  Katie Nielson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33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WHAT’S NOT NEW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AAUW Board of Directors:  still 15 members, still come from the membership, still committed and passionate about AAUW</a:t>
            </a:r>
          </a:p>
          <a:p>
            <a:endParaRPr lang="en-US" dirty="0" smtClean="0"/>
          </a:p>
          <a:p>
            <a:r>
              <a:rPr lang="en-US" dirty="0" smtClean="0"/>
              <a:t>Still a great staff:  excited to be there, committed to the mission, </a:t>
            </a:r>
            <a:r>
              <a:rPr lang="en-US" smtClean="0"/>
              <a:t>high level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STILL CALL OR EMAIL </a:t>
            </a:r>
            <a:r>
              <a:rPr lang="en-US" b="1" dirty="0" smtClean="0"/>
              <a:t>CONNECT</a:t>
            </a:r>
            <a:r>
              <a:rPr lang="en-US" dirty="0" smtClean="0"/>
              <a:t> FIRST:  800/326-AAUW or CONNECT@AAUW.ORG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0170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NEW AAUW STRATEGIC PLAN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developed the plan?</a:t>
            </a:r>
          </a:p>
          <a:p>
            <a:r>
              <a:rPr lang="en-US" dirty="0" smtClean="0"/>
              <a:t>Criteria:</a:t>
            </a:r>
          </a:p>
          <a:p>
            <a:pPr lvl="1"/>
            <a:r>
              <a:rPr lang="en-US" dirty="0" smtClean="0"/>
              <a:t>Strengths:  what does AAUW do better than the competition?</a:t>
            </a:r>
          </a:p>
          <a:p>
            <a:pPr lvl="1"/>
            <a:r>
              <a:rPr lang="en-US" dirty="0" smtClean="0"/>
              <a:t>Weaknesses:  What does AAUW need to improve on?</a:t>
            </a:r>
          </a:p>
          <a:p>
            <a:pPr lvl="1"/>
            <a:r>
              <a:rPr lang="en-US" dirty="0" smtClean="0"/>
              <a:t>Opportunities:  What external trends could lead to increased success and engagement?</a:t>
            </a:r>
          </a:p>
          <a:p>
            <a:pPr lvl="1"/>
            <a:r>
              <a:rPr lang="en-US" dirty="0" smtClean="0"/>
              <a:t>Threats:  What are the advantages competitors have over AAUW?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CDE9-C739-4D67-A6A2-ACD506F7506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916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785</Words>
  <Application>Microsoft Office PowerPoint</Application>
  <PresentationFormat>On-screen Show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AAUW BOARD OF DIRECTORS</vt:lpstr>
      <vt:lpstr>WHAT DOES IT MEAN FOR US?</vt:lpstr>
      <vt:lpstr>NEW STAFF STRUCTURE</vt:lpstr>
      <vt:lpstr>FELLOWSHIPS &amp; PROGRAMS</vt:lpstr>
      <vt:lpstr>COMMUNICATIONS &amp; EXTERNAL RELATIONS</vt:lpstr>
      <vt:lpstr>ADVANCEMENT &amp; PARTNERSHIPS</vt:lpstr>
      <vt:lpstr>PUBLIC POLICY &amp; RESEARCH</vt:lpstr>
      <vt:lpstr>WHAT’S NOT NEW</vt:lpstr>
      <vt:lpstr>NEW AAUW STRATEGIC PLAN</vt:lpstr>
      <vt:lpstr>STRATEGIC PLAN PILLARS</vt:lpstr>
      <vt:lpstr>EDUCATION &amp; TRAINING</vt:lpstr>
      <vt:lpstr>ECONOMIC SECURITY</vt:lpstr>
      <vt:lpstr>GOVERNANCE &amp; SUSTAINABILITY</vt:lpstr>
      <vt:lpstr>LEADERSHIP</vt:lpstr>
      <vt:lpstr>IMPLEMENTING THE PLAN</vt:lpstr>
      <vt:lpstr>WHERE DOES MONEY COME FROM?</vt:lpstr>
      <vt:lpstr>WHAT ISN’T NEW</vt:lpstr>
      <vt:lpstr>WHAT STAYS THE SAME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Pickens</dc:creator>
  <cp:lastModifiedBy>Tammie Mullins-Rice</cp:lastModifiedBy>
  <cp:revision>35</cp:revision>
  <cp:lastPrinted>2018-07-26T01:22:13Z</cp:lastPrinted>
  <dcterms:created xsi:type="dcterms:W3CDTF">2018-07-25T02:17:34Z</dcterms:created>
  <dcterms:modified xsi:type="dcterms:W3CDTF">2018-07-26T04:42:31Z</dcterms:modified>
</cp:coreProperties>
</file>